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262" r:id="rId5"/>
    <p:sldId id="275" r:id="rId6"/>
    <p:sldId id="258" r:id="rId7"/>
    <p:sldId id="276" r:id="rId8"/>
    <p:sldId id="286" r:id="rId9"/>
    <p:sldId id="278" r:id="rId10"/>
    <p:sldId id="289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07E"/>
    <a:srgbClr val="ECAE22"/>
    <a:srgbClr val="19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0C4A9-D65D-424B-BE35-55C3B5B4130C}" v="68" dt="2024-05-20T23:09:12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 autoAdjust="0"/>
    <p:restoredTop sz="94698" autoAdjust="0"/>
  </p:normalViewPr>
  <p:slideViewPr>
    <p:cSldViewPr snapToGrid="0">
      <p:cViewPr varScale="1">
        <p:scale>
          <a:sx n="111" d="100"/>
          <a:sy n="111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Frank Almeyda" userId="dd582081-642f-48ce-80bc-caa329938289" providerId="ADAL" clId="{F100C4A9-D65D-424B-BE35-55C3B5B4130C}"/>
    <pc:docChg chg="modSld">
      <pc:chgData name="Jose Frank Almeyda" userId="dd582081-642f-48ce-80bc-caa329938289" providerId="ADAL" clId="{F100C4A9-D65D-424B-BE35-55C3B5B4130C}" dt="2024-05-20T23:09:23.353" v="59" actId="1076"/>
      <pc:docMkLst>
        <pc:docMk/>
      </pc:docMkLst>
      <pc:sldChg chg="addSp modSp mod">
        <pc:chgData name="Jose Frank Almeyda" userId="dd582081-642f-48ce-80bc-caa329938289" providerId="ADAL" clId="{F100C4A9-D65D-424B-BE35-55C3B5B4130C}" dt="2024-05-20T23:09:23.353" v="59" actId="1076"/>
        <pc:sldMkLst>
          <pc:docMk/>
          <pc:sldMk cId="917070732" sldId="277"/>
        </pc:sldMkLst>
        <pc:spChg chg="add mod">
          <ac:chgData name="Jose Frank Almeyda" userId="dd582081-642f-48ce-80bc-caa329938289" providerId="ADAL" clId="{F100C4A9-D65D-424B-BE35-55C3B5B4130C}" dt="2024-05-20T23:09:23.353" v="59" actId="1076"/>
          <ac:spMkLst>
            <pc:docMk/>
            <pc:sldMk cId="917070732" sldId="277"/>
            <ac:spMk id="16" creationId="{47E4529D-E773-9473-8669-A4426906F4C6}"/>
          </ac:spMkLst>
        </pc:spChg>
      </pc:sldChg>
      <pc:sldChg chg="addSp modSp mod">
        <pc:chgData name="Jose Frank Almeyda" userId="dd582081-642f-48ce-80bc-caa329938289" providerId="ADAL" clId="{F100C4A9-D65D-424B-BE35-55C3B5B4130C}" dt="2024-05-20T23:08:37.487" v="31" actId="1076"/>
        <pc:sldMkLst>
          <pc:docMk/>
          <pc:sldMk cId="3673522487" sldId="278"/>
        </pc:sldMkLst>
        <pc:spChg chg="add mod">
          <ac:chgData name="Jose Frank Almeyda" userId="dd582081-642f-48ce-80bc-caa329938289" providerId="ADAL" clId="{F100C4A9-D65D-424B-BE35-55C3B5B4130C}" dt="2024-05-20T23:08:37.487" v="31" actId="1076"/>
          <ac:spMkLst>
            <pc:docMk/>
            <pc:sldMk cId="3673522487" sldId="278"/>
            <ac:spMk id="4" creationId="{50C11E98-9BB5-1BFB-C5F1-F4BD4416C568}"/>
          </ac:spMkLst>
        </pc:spChg>
        <pc:spChg chg="add mod">
          <ac:chgData name="Jose Frank Almeyda" userId="dd582081-642f-48ce-80bc-caa329938289" providerId="ADAL" clId="{F100C4A9-D65D-424B-BE35-55C3B5B4130C}" dt="2024-05-20T23:08:34.953" v="30" actId="1076"/>
          <ac:spMkLst>
            <pc:docMk/>
            <pc:sldMk cId="3673522487" sldId="278"/>
            <ac:spMk id="5" creationId="{1562EC18-E874-AD05-FA27-98AEA611A15D}"/>
          </ac:spMkLst>
        </pc:spChg>
        <pc:picChg chg="mod">
          <ac:chgData name="Jose Frank Almeyda" userId="dd582081-642f-48ce-80bc-caa329938289" providerId="ADAL" clId="{F100C4A9-D65D-424B-BE35-55C3B5B4130C}" dt="2024-05-20T23:07:17.786" v="1" actId="1076"/>
          <ac:picMkLst>
            <pc:docMk/>
            <pc:sldMk cId="3673522487" sldId="278"/>
            <ac:picMk id="1026" creationId="{D476ECA8-F1F9-1C7B-FB76-A2DEFB9CB25D}"/>
          </ac:picMkLst>
        </pc:picChg>
        <pc:picChg chg="mod">
          <ac:chgData name="Jose Frank Almeyda" userId="dd582081-642f-48ce-80bc-caa329938289" providerId="ADAL" clId="{F100C4A9-D65D-424B-BE35-55C3B5B4130C}" dt="2024-05-20T23:07:46.103" v="7" actId="1076"/>
          <ac:picMkLst>
            <pc:docMk/>
            <pc:sldMk cId="3673522487" sldId="278"/>
            <ac:picMk id="1028" creationId="{DAE8EE61-A80F-60B9-AFE5-524442B63100}"/>
          </ac:picMkLst>
        </pc:picChg>
        <pc:picChg chg="mod">
          <ac:chgData name="Jose Frank Almeyda" userId="dd582081-642f-48ce-80bc-caa329938289" providerId="ADAL" clId="{F100C4A9-D65D-424B-BE35-55C3B5B4130C}" dt="2024-05-20T23:07:50.653" v="8" actId="1076"/>
          <ac:picMkLst>
            <pc:docMk/>
            <pc:sldMk cId="3673522487" sldId="278"/>
            <ac:picMk id="1030" creationId="{398AD2DB-84D3-C2DD-901C-EE7CB7CB7685}"/>
          </ac:picMkLst>
        </pc:picChg>
        <pc:picChg chg="mod">
          <ac:chgData name="Jose Frank Almeyda" userId="dd582081-642f-48ce-80bc-caa329938289" providerId="ADAL" clId="{F100C4A9-D65D-424B-BE35-55C3B5B4130C}" dt="2024-05-20T23:07:53.586" v="9" actId="1076"/>
          <ac:picMkLst>
            <pc:docMk/>
            <pc:sldMk cId="3673522487" sldId="278"/>
            <ac:picMk id="1032" creationId="{4F348AA5-5E08-D491-5DA8-90E2D775A754}"/>
          </ac:picMkLst>
        </pc:picChg>
        <pc:picChg chg="mod">
          <ac:chgData name="Jose Frank Almeyda" userId="dd582081-642f-48ce-80bc-caa329938289" providerId="ADAL" clId="{F100C4A9-D65D-424B-BE35-55C3B5B4130C}" dt="2024-05-20T23:07:41.516" v="6" actId="1076"/>
          <ac:picMkLst>
            <pc:docMk/>
            <pc:sldMk cId="3673522487" sldId="278"/>
            <ac:picMk id="1038" creationId="{C2EB07CE-9B0E-C52C-9718-7EA369435924}"/>
          </ac:picMkLst>
        </pc:picChg>
      </pc:sldChg>
      <pc:sldChg chg="addSp modSp mod">
        <pc:chgData name="Jose Frank Almeyda" userId="dd582081-642f-48ce-80bc-caa329938289" providerId="ADAL" clId="{F100C4A9-D65D-424B-BE35-55C3B5B4130C}" dt="2024-05-20T23:09:09.221" v="47" actId="1076"/>
        <pc:sldMkLst>
          <pc:docMk/>
          <pc:sldMk cId="2532681501" sldId="289"/>
        </pc:sldMkLst>
        <pc:spChg chg="add mod">
          <ac:chgData name="Jose Frank Almeyda" userId="dd582081-642f-48ce-80bc-caa329938289" providerId="ADAL" clId="{F100C4A9-D65D-424B-BE35-55C3B5B4130C}" dt="2024-05-20T23:09:09.221" v="47" actId="1076"/>
          <ac:spMkLst>
            <pc:docMk/>
            <pc:sldMk cId="2532681501" sldId="289"/>
            <ac:spMk id="3" creationId="{D8FD521C-F61A-B4CD-47CE-F48D432AD99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5/20/24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5/20/24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1760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solidFill>
                  <a:srgbClr val="ECAE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1760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1760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ECAE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E27A46D2-BAC2-690A-36B5-BC35D7ED8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13497"/>
            <a:ext cx="7772400" cy="28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B4AA-437B-BB7A-AB72-06D2263B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What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Finlabs</a:t>
            </a:r>
            <a:r>
              <a:rPr lang="es-ES_tradnl" dirty="0"/>
              <a:t>?</a:t>
            </a:r>
          </a:p>
        </p:txBody>
      </p:sp>
      <p:pic>
        <p:nvPicPr>
          <p:cNvPr id="4" name="Picture 3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60B38880-3D76-96E1-CB4D-2975BA2FF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81" y="3429000"/>
            <a:ext cx="4029638" cy="14677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E06D43-B2B8-6BD9-2294-9C8CA41C9B09}"/>
              </a:ext>
            </a:extLst>
          </p:cNvPr>
          <p:cNvSpPr/>
          <p:nvPr/>
        </p:nvSpPr>
        <p:spPr>
          <a:xfrm>
            <a:off x="5139160" y="2450387"/>
            <a:ext cx="5347504" cy="978613"/>
          </a:xfrm>
          <a:prstGeom prst="rect">
            <a:avLst/>
          </a:prstGeom>
          <a:solidFill>
            <a:srgbClr val="ECAE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E6B0134A-E5AB-5664-0B50-22A3DA33B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517" y="2617940"/>
            <a:ext cx="635334" cy="643508"/>
          </a:xfrm>
          <a:custGeom>
            <a:avLst/>
            <a:gdLst>
              <a:gd name="T0" fmla="*/ 10817 w 634"/>
              <a:gd name="T1" fmla="*/ 84960 h 635"/>
              <a:gd name="T2" fmla="*/ 10817 w 634"/>
              <a:gd name="T3" fmla="*/ 84960 h 635"/>
              <a:gd name="T4" fmla="*/ 79685 w 634"/>
              <a:gd name="T5" fmla="*/ 84960 h 635"/>
              <a:gd name="T6" fmla="*/ 85094 w 634"/>
              <a:gd name="T7" fmla="*/ 79560 h 635"/>
              <a:gd name="T8" fmla="*/ 79685 w 634"/>
              <a:gd name="T9" fmla="*/ 74520 h 635"/>
              <a:gd name="T10" fmla="*/ 26682 w 634"/>
              <a:gd name="T11" fmla="*/ 74520 h 635"/>
              <a:gd name="T12" fmla="*/ 116824 w 634"/>
              <a:gd name="T13" fmla="*/ 16200 h 635"/>
              <a:gd name="T14" fmla="*/ 212374 w 634"/>
              <a:gd name="T15" fmla="*/ 100800 h 635"/>
              <a:gd name="T16" fmla="*/ 228239 w 634"/>
              <a:gd name="T17" fmla="*/ 100800 h 635"/>
              <a:gd name="T18" fmla="*/ 116824 w 634"/>
              <a:gd name="T19" fmla="*/ 0 h 635"/>
              <a:gd name="T20" fmla="*/ 15865 w 634"/>
              <a:gd name="T21" fmla="*/ 58320 h 635"/>
              <a:gd name="T22" fmla="*/ 15865 w 634"/>
              <a:gd name="T23" fmla="*/ 10800 h 635"/>
              <a:gd name="T24" fmla="*/ 10817 w 634"/>
              <a:gd name="T25" fmla="*/ 0 h 635"/>
              <a:gd name="T26" fmla="*/ 0 w 634"/>
              <a:gd name="T27" fmla="*/ 10800 h 635"/>
              <a:gd name="T28" fmla="*/ 0 w 634"/>
              <a:gd name="T29" fmla="*/ 79560 h 635"/>
              <a:gd name="T30" fmla="*/ 10817 w 634"/>
              <a:gd name="T31" fmla="*/ 84960 h 635"/>
              <a:gd name="T32" fmla="*/ 223191 w 634"/>
              <a:gd name="T33" fmla="*/ 143280 h 635"/>
              <a:gd name="T34" fmla="*/ 223191 w 634"/>
              <a:gd name="T35" fmla="*/ 143280 h 635"/>
              <a:gd name="T36" fmla="*/ 148554 w 634"/>
              <a:gd name="T37" fmla="*/ 143280 h 635"/>
              <a:gd name="T38" fmla="*/ 143506 w 634"/>
              <a:gd name="T39" fmla="*/ 148680 h 635"/>
              <a:gd name="T40" fmla="*/ 148554 w 634"/>
              <a:gd name="T41" fmla="*/ 159120 h 635"/>
              <a:gd name="T42" fmla="*/ 206966 w 634"/>
              <a:gd name="T43" fmla="*/ 159120 h 635"/>
              <a:gd name="T44" fmla="*/ 116824 w 634"/>
              <a:gd name="T45" fmla="*/ 212040 h 635"/>
              <a:gd name="T46" fmla="*/ 15865 w 634"/>
              <a:gd name="T47" fmla="*/ 127440 h 635"/>
              <a:gd name="T48" fmla="*/ 5409 w 634"/>
              <a:gd name="T49" fmla="*/ 127440 h 635"/>
              <a:gd name="T50" fmla="*/ 116824 w 634"/>
              <a:gd name="T51" fmla="*/ 228240 h 635"/>
              <a:gd name="T52" fmla="*/ 212374 w 634"/>
              <a:gd name="T53" fmla="*/ 169920 h 635"/>
              <a:gd name="T54" fmla="*/ 212374 w 634"/>
              <a:gd name="T55" fmla="*/ 222840 h 635"/>
              <a:gd name="T56" fmla="*/ 223191 w 634"/>
              <a:gd name="T57" fmla="*/ 228240 h 635"/>
              <a:gd name="T58" fmla="*/ 228239 w 634"/>
              <a:gd name="T59" fmla="*/ 222840 h 635"/>
              <a:gd name="T60" fmla="*/ 228239 w 634"/>
              <a:gd name="T61" fmla="*/ 148680 h 635"/>
              <a:gd name="T62" fmla="*/ 223191 w 634"/>
              <a:gd name="T63" fmla="*/ 143280 h 63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34" h="635">
                <a:moveTo>
                  <a:pt x="30" y="236"/>
                </a:moveTo>
                <a:lnTo>
                  <a:pt x="30" y="236"/>
                </a:lnTo>
                <a:cubicBezTo>
                  <a:pt x="221" y="236"/>
                  <a:pt x="221" y="236"/>
                  <a:pt x="221" y="236"/>
                </a:cubicBezTo>
                <a:cubicBezTo>
                  <a:pt x="236" y="236"/>
                  <a:pt x="236" y="236"/>
                  <a:pt x="236" y="221"/>
                </a:cubicBezTo>
                <a:cubicBezTo>
                  <a:pt x="236" y="207"/>
                  <a:pt x="236" y="207"/>
                  <a:pt x="221" y="207"/>
                </a:cubicBezTo>
                <a:cubicBezTo>
                  <a:pt x="74" y="207"/>
                  <a:pt x="74" y="207"/>
                  <a:pt x="74" y="207"/>
                </a:cubicBezTo>
                <a:cubicBezTo>
                  <a:pt x="118" y="104"/>
                  <a:pt x="207" y="45"/>
                  <a:pt x="324" y="45"/>
                </a:cubicBezTo>
                <a:cubicBezTo>
                  <a:pt x="457" y="45"/>
                  <a:pt x="574" y="148"/>
                  <a:pt x="589" y="280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19" y="118"/>
                  <a:pt x="486" y="0"/>
                  <a:pt x="324" y="0"/>
                </a:cubicBezTo>
                <a:cubicBezTo>
                  <a:pt x="207" y="0"/>
                  <a:pt x="103" y="74"/>
                  <a:pt x="44" y="162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15"/>
                  <a:pt x="30" y="0"/>
                  <a:pt x="30" y="0"/>
                </a:cubicBezTo>
                <a:cubicBezTo>
                  <a:pt x="15" y="0"/>
                  <a:pt x="0" y="15"/>
                  <a:pt x="0" y="30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6"/>
                  <a:pt x="30" y="236"/>
                  <a:pt x="30" y="236"/>
                </a:cubicBezTo>
                <a:close/>
                <a:moveTo>
                  <a:pt x="619" y="398"/>
                </a:moveTo>
                <a:lnTo>
                  <a:pt x="619" y="398"/>
                </a:lnTo>
                <a:cubicBezTo>
                  <a:pt x="412" y="398"/>
                  <a:pt x="412" y="398"/>
                  <a:pt x="412" y="398"/>
                </a:cubicBezTo>
                <a:lnTo>
                  <a:pt x="398" y="413"/>
                </a:lnTo>
                <a:cubicBezTo>
                  <a:pt x="398" y="428"/>
                  <a:pt x="412" y="442"/>
                  <a:pt x="412" y="442"/>
                </a:cubicBezTo>
                <a:cubicBezTo>
                  <a:pt x="574" y="442"/>
                  <a:pt x="574" y="442"/>
                  <a:pt x="574" y="442"/>
                </a:cubicBezTo>
                <a:cubicBezTo>
                  <a:pt x="530" y="530"/>
                  <a:pt x="427" y="589"/>
                  <a:pt x="324" y="589"/>
                </a:cubicBezTo>
                <a:cubicBezTo>
                  <a:pt x="177" y="589"/>
                  <a:pt x="74" y="487"/>
                  <a:pt x="44" y="354"/>
                </a:cubicBezTo>
                <a:cubicBezTo>
                  <a:pt x="15" y="354"/>
                  <a:pt x="15" y="354"/>
                  <a:pt x="15" y="354"/>
                </a:cubicBezTo>
                <a:cubicBezTo>
                  <a:pt x="30" y="516"/>
                  <a:pt x="162" y="634"/>
                  <a:pt x="324" y="634"/>
                </a:cubicBezTo>
                <a:cubicBezTo>
                  <a:pt x="442" y="634"/>
                  <a:pt x="545" y="575"/>
                  <a:pt x="589" y="472"/>
                </a:cubicBezTo>
                <a:cubicBezTo>
                  <a:pt x="589" y="619"/>
                  <a:pt x="589" y="619"/>
                  <a:pt x="589" y="619"/>
                </a:cubicBezTo>
                <a:cubicBezTo>
                  <a:pt x="589" y="619"/>
                  <a:pt x="604" y="634"/>
                  <a:pt x="619" y="634"/>
                </a:cubicBezTo>
                <a:lnTo>
                  <a:pt x="633" y="619"/>
                </a:lnTo>
                <a:cubicBezTo>
                  <a:pt x="633" y="413"/>
                  <a:pt x="633" y="413"/>
                  <a:pt x="633" y="413"/>
                </a:cubicBezTo>
                <a:cubicBezTo>
                  <a:pt x="633" y="398"/>
                  <a:pt x="619" y="398"/>
                  <a:pt x="619" y="398"/>
                </a:cubicBezTo>
                <a:close/>
              </a:path>
            </a:pathLst>
          </a:custGeom>
          <a:solidFill>
            <a:srgbClr val="17607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ABE0A-C5D4-A394-F7FC-F4BB5CB8EF30}"/>
              </a:ext>
            </a:extLst>
          </p:cNvPr>
          <p:cNvSpPr txBox="1"/>
          <p:nvPr/>
        </p:nvSpPr>
        <p:spPr>
          <a:xfrm>
            <a:off x="6495327" y="2755027"/>
            <a:ext cx="375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err="1">
                <a:solidFill>
                  <a:srgbClr val="17607E"/>
                </a:solidFill>
              </a:rPr>
              <a:t>Banking</a:t>
            </a:r>
            <a:r>
              <a:rPr lang="es-ES_tradnl" dirty="0">
                <a:solidFill>
                  <a:srgbClr val="17607E"/>
                </a:solidFill>
              </a:rPr>
              <a:t> </a:t>
            </a:r>
            <a:r>
              <a:rPr lang="es-ES_tradnl" dirty="0" err="1">
                <a:solidFill>
                  <a:srgbClr val="17607E"/>
                </a:solidFill>
              </a:rPr>
              <a:t>business</a:t>
            </a:r>
            <a:r>
              <a:rPr lang="es-ES_tradnl" dirty="0">
                <a:solidFill>
                  <a:srgbClr val="17607E"/>
                </a:solidFill>
              </a:rPr>
              <a:t> </a:t>
            </a:r>
            <a:r>
              <a:rPr lang="es-ES_tradnl" dirty="0" err="1">
                <a:solidFill>
                  <a:srgbClr val="17607E"/>
                </a:solidFill>
              </a:rPr>
              <a:t>transformation</a:t>
            </a:r>
            <a:endParaRPr lang="es-ES_tradnl" dirty="0">
              <a:solidFill>
                <a:srgbClr val="17607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EBCCF8-6026-7934-057E-08FCBDD1CDD5}"/>
              </a:ext>
            </a:extLst>
          </p:cNvPr>
          <p:cNvSpPr/>
          <p:nvPr/>
        </p:nvSpPr>
        <p:spPr>
          <a:xfrm>
            <a:off x="5139160" y="3685703"/>
            <a:ext cx="5347504" cy="978613"/>
          </a:xfrm>
          <a:prstGeom prst="rect">
            <a:avLst/>
          </a:prstGeom>
          <a:solidFill>
            <a:srgbClr val="ECAE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42022D-2961-FE14-8854-A3AC83BC310D}"/>
              </a:ext>
            </a:extLst>
          </p:cNvPr>
          <p:cNvSpPr txBox="1"/>
          <p:nvPr/>
        </p:nvSpPr>
        <p:spPr>
          <a:xfrm>
            <a:off x="6495326" y="3846407"/>
            <a:ext cx="385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solidFill>
                  <a:srgbClr val="17607E"/>
                </a:solidFill>
              </a:rPr>
              <a:t>Digital </a:t>
            </a:r>
            <a:r>
              <a:rPr lang="es-ES_tradnl" dirty="0" err="1">
                <a:solidFill>
                  <a:srgbClr val="17607E"/>
                </a:solidFill>
              </a:rPr>
              <a:t>Assets</a:t>
            </a:r>
            <a:r>
              <a:rPr lang="es-ES_tradnl" dirty="0">
                <a:solidFill>
                  <a:srgbClr val="17607E"/>
                </a:solidFill>
              </a:rPr>
              <a:t> </a:t>
            </a:r>
            <a:r>
              <a:rPr lang="es-ES_tradnl" dirty="0" err="1">
                <a:solidFill>
                  <a:srgbClr val="17607E"/>
                </a:solidFill>
              </a:rPr>
              <a:t>custody</a:t>
            </a:r>
            <a:r>
              <a:rPr lang="es-ES_tradnl" dirty="0">
                <a:solidFill>
                  <a:srgbClr val="17607E"/>
                </a:solidFill>
              </a:rPr>
              <a:t> &amp; </a:t>
            </a:r>
            <a:r>
              <a:rPr lang="es-ES_tradnl" dirty="0" err="1">
                <a:solidFill>
                  <a:srgbClr val="17607E"/>
                </a:solidFill>
              </a:rPr>
              <a:t>tokenization</a:t>
            </a:r>
            <a:endParaRPr lang="es-ES_tradnl" dirty="0">
              <a:solidFill>
                <a:srgbClr val="17607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36A84D-0623-1395-939B-0D3658DB0305}"/>
              </a:ext>
            </a:extLst>
          </p:cNvPr>
          <p:cNvSpPr/>
          <p:nvPr/>
        </p:nvSpPr>
        <p:spPr>
          <a:xfrm>
            <a:off x="5139160" y="4921019"/>
            <a:ext cx="5347504" cy="978613"/>
          </a:xfrm>
          <a:prstGeom prst="rect">
            <a:avLst/>
          </a:prstGeom>
          <a:solidFill>
            <a:srgbClr val="ECAE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9F31C-3D1A-D68C-5516-B4E2216A3849}"/>
              </a:ext>
            </a:extLst>
          </p:cNvPr>
          <p:cNvSpPr txBox="1"/>
          <p:nvPr/>
        </p:nvSpPr>
        <p:spPr>
          <a:xfrm>
            <a:off x="6407617" y="5081721"/>
            <a:ext cx="385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err="1">
                <a:solidFill>
                  <a:srgbClr val="17607E"/>
                </a:solidFill>
              </a:rPr>
              <a:t>Cybersecurity</a:t>
            </a:r>
            <a:r>
              <a:rPr lang="es-ES_tradnl" dirty="0">
                <a:solidFill>
                  <a:srgbClr val="17607E"/>
                </a:solidFill>
              </a:rPr>
              <a:t>: </a:t>
            </a:r>
            <a:r>
              <a:rPr lang="es-ES_tradnl" dirty="0" err="1">
                <a:solidFill>
                  <a:srgbClr val="17607E"/>
                </a:solidFill>
              </a:rPr>
              <a:t>penetration</a:t>
            </a:r>
            <a:r>
              <a:rPr lang="es-ES_tradnl" dirty="0">
                <a:solidFill>
                  <a:srgbClr val="17607E"/>
                </a:solidFill>
              </a:rPr>
              <a:t> </a:t>
            </a:r>
            <a:r>
              <a:rPr lang="es-ES_tradnl" dirty="0" err="1">
                <a:solidFill>
                  <a:srgbClr val="17607E"/>
                </a:solidFill>
              </a:rPr>
              <a:t>testing</a:t>
            </a:r>
            <a:r>
              <a:rPr lang="es-ES_tradnl" dirty="0">
                <a:solidFill>
                  <a:srgbClr val="17607E"/>
                </a:solidFill>
              </a:rPr>
              <a:t> &amp; </a:t>
            </a:r>
            <a:r>
              <a:rPr lang="es-ES_tradnl" dirty="0" err="1">
                <a:solidFill>
                  <a:srgbClr val="17607E"/>
                </a:solidFill>
              </a:rPr>
              <a:t>vulnerability</a:t>
            </a:r>
            <a:r>
              <a:rPr lang="es-ES_tradnl" dirty="0">
                <a:solidFill>
                  <a:srgbClr val="17607E"/>
                </a:solidFill>
              </a:rPr>
              <a:t> </a:t>
            </a:r>
            <a:r>
              <a:rPr lang="es-ES_tradnl" dirty="0" err="1">
                <a:solidFill>
                  <a:srgbClr val="17607E"/>
                </a:solidFill>
              </a:rPr>
              <a:t>assessemnt</a:t>
            </a:r>
            <a:endParaRPr lang="es-ES_tradnl" dirty="0">
              <a:solidFill>
                <a:srgbClr val="17607E"/>
              </a:solidFill>
            </a:endParaRPr>
          </a:p>
        </p:txBody>
      </p:sp>
      <p:sp>
        <p:nvSpPr>
          <p:cNvPr id="15" name="Freeform 24">
            <a:extLst>
              <a:ext uri="{FF2B5EF4-FFF2-40B4-BE49-F238E27FC236}">
                <a16:creationId xmlns:a16="http://schemas.microsoft.com/office/drawing/2014/main" id="{C0230DDC-073E-24C6-74AB-EB89A6D534C7}"/>
              </a:ext>
            </a:extLst>
          </p:cNvPr>
          <p:cNvSpPr>
            <a:spLocks noEditPoints="1"/>
          </p:cNvSpPr>
          <p:nvPr/>
        </p:nvSpPr>
        <p:spPr bwMode="auto">
          <a:xfrm>
            <a:off x="5437517" y="3840265"/>
            <a:ext cx="679150" cy="646331"/>
          </a:xfrm>
          <a:custGeom>
            <a:avLst/>
            <a:gdLst>
              <a:gd name="T0" fmla="*/ 77 w 77"/>
              <a:gd name="T1" fmla="*/ 16 h 72"/>
              <a:gd name="T2" fmla="*/ 77 w 77"/>
              <a:gd name="T3" fmla="*/ 21 h 72"/>
              <a:gd name="T4" fmla="*/ 72 w 77"/>
              <a:gd name="T5" fmla="*/ 21 h 72"/>
              <a:gd name="T6" fmla="*/ 69 w 77"/>
              <a:gd name="T7" fmla="*/ 23 h 72"/>
              <a:gd name="T8" fmla="*/ 8 w 77"/>
              <a:gd name="T9" fmla="*/ 23 h 72"/>
              <a:gd name="T10" fmla="*/ 5 w 77"/>
              <a:gd name="T11" fmla="*/ 21 h 72"/>
              <a:gd name="T12" fmla="*/ 0 w 77"/>
              <a:gd name="T13" fmla="*/ 21 h 72"/>
              <a:gd name="T14" fmla="*/ 0 w 77"/>
              <a:gd name="T15" fmla="*/ 16 h 72"/>
              <a:gd name="T16" fmla="*/ 38 w 77"/>
              <a:gd name="T17" fmla="*/ 0 h 72"/>
              <a:gd name="T18" fmla="*/ 77 w 77"/>
              <a:gd name="T19" fmla="*/ 16 h 72"/>
              <a:gd name="T20" fmla="*/ 77 w 77"/>
              <a:gd name="T21" fmla="*/ 67 h 72"/>
              <a:gd name="T22" fmla="*/ 77 w 77"/>
              <a:gd name="T23" fmla="*/ 72 h 72"/>
              <a:gd name="T24" fmla="*/ 0 w 77"/>
              <a:gd name="T25" fmla="*/ 72 h 72"/>
              <a:gd name="T26" fmla="*/ 0 w 77"/>
              <a:gd name="T27" fmla="*/ 67 h 72"/>
              <a:gd name="T28" fmla="*/ 3 w 77"/>
              <a:gd name="T29" fmla="*/ 65 h 72"/>
              <a:gd name="T30" fmla="*/ 74 w 77"/>
              <a:gd name="T31" fmla="*/ 65 h 72"/>
              <a:gd name="T32" fmla="*/ 77 w 77"/>
              <a:gd name="T33" fmla="*/ 67 h 72"/>
              <a:gd name="T34" fmla="*/ 20 w 77"/>
              <a:gd name="T35" fmla="*/ 26 h 72"/>
              <a:gd name="T36" fmla="*/ 20 w 77"/>
              <a:gd name="T37" fmla="*/ 57 h 72"/>
              <a:gd name="T38" fmla="*/ 25 w 77"/>
              <a:gd name="T39" fmla="*/ 57 h 72"/>
              <a:gd name="T40" fmla="*/ 25 w 77"/>
              <a:gd name="T41" fmla="*/ 26 h 72"/>
              <a:gd name="T42" fmla="*/ 36 w 77"/>
              <a:gd name="T43" fmla="*/ 26 h 72"/>
              <a:gd name="T44" fmla="*/ 36 w 77"/>
              <a:gd name="T45" fmla="*/ 57 h 72"/>
              <a:gd name="T46" fmla="*/ 41 w 77"/>
              <a:gd name="T47" fmla="*/ 57 h 72"/>
              <a:gd name="T48" fmla="*/ 41 w 77"/>
              <a:gd name="T49" fmla="*/ 26 h 72"/>
              <a:gd name="T50" fmla="*/ 51 w 77"/>
              <a:gd name="T51" fmla="*/ 26 h 72"/>
              <a:gd name="T52" fmla="*/ 51 w 77"/>
              <a:gd name="T53" fmla="*/ 57 h 72"/>
              <a:gd name="T54" fmla="*/ 56 w 77"/>
              <a:gd name="T55" fmla="*/ 57 h 72"/>
              <a:gd name="T56" fmla="*/ 56 w 77"/>
              <a:gd name="T57" fmla="*/ 26 h 72"/>
              <a:gd name="T58" fmla="*/ 67 w 77"/>
              <a:gd name="T59" fmla="*/ 26 h 72"/>
              <a:gd name="T60" fmla="*/ 67 w 77"/>
              <a:gd name="T61" fmla="*/ 57 h 72"/>
              <a:gd name="T62" fmla="*/ 69 w 77"/>
              <a:gd name="T63" fmla="*/ 57 h 72"/>
              <a:gd name="T64" fmla="*/ 72 w 77"/>
              <a:gd name="T65" fmla="*/ 59 h 72"/>
              <a:gd name="T66" fmla="*/ 72 w 77"/>
              <a:gd name="T67" fmla="*/ 62 h 72"/>
              <a:gd name="T68" fmla="*/ 5 w 77"/>
              <a:gd name="T69" fmla="*/ 62 h 72"/>
              <a:gd name="T70" fmla="*/ 5 w 77"/>
              <a:gd name="T71" fmla="*/ 59 h 72"/>
              <a:gd name="T72" fmla="*/ 8 w 77"/>
              <a:gd name="T73" fmla="*/ 57 h 72"/>
              <a:gd name="T74" fmla="*/ 10 w 77"/>
              <a:gd name="T75" fmla="*/ 57 h 72"/>
              <a:gd name="T76" fmla="*/ 10 w 77"/>
              <a:gd name="T77" fmla="*/ 26 h 72"/>
              <a:gd name="T78" fmla="*/ 20 w 77"/>
              <a:gd name="T79" fmla="*/ 26 h 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7" h="72">
                <a:moveTo>
                  <a:pt x="77" y="16"/>
                </a:moveTo>
                <a:cubicBezTo>
                  <a:pt x="77" y="21"/>
                  <a:pt x="77" y="21"/>
                  <a:pt x="77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2"/>
                  <a:pt x="70" y="23"/>
                  <a:pt x="69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3"/>
                  <a:pt x="5" y="22"/>
                  <a:pt x="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38" y="0"/>
                  <a:pt x="38" y="0"/>
                  <a:pt x="38" y="0"/>
                </a:cubicBezTo>
                <a:lnTo>
                  <a:pt x="77" y="16"/>
                </a:lnTo>
                <a:close/>
                <a:moveTo>
                  <a:pt x="77" y="67"/>
                </a:moveTo>
                <a:cubicBezTo>
                  <a:pt x="77" y="72"/>
                  <a:pt x="77" y="72"/>
                  <a:pt x="7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6"/>
                  <a:pt x="1" y="65"/>
                  <a:pt x="3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6" y="65"/>
                  <a:pt x="77" y="66"/>
                  <a:pt x="77" y="67"/>
                </a:cubicBezTo>
                <a:close/>
                <a:moveTo>
                  <a:pt x="20" y="26"/>
                </a:moveTo>
                <a:cubicBezTo>
                  <a:pt x="20" y="57"/>
                  <a:pt x="20" y="57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26"/>
                  <a:pt x="25" y="26"/>
                  <a:pt x="2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57"/>
                  <a:pt x="36" y="57"/>
                  <a:pt x="36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26"/>
                  <a:pt x="41" y="26"/>
                  <a:pt x="4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26"/>
                  <a:pt x="56" y="26"/>
                  <a:pt x="5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2" y="58"/>
                  <a:pt x="72" y="59"/>
                </a:cubicBezTo>
                <a:cubicBezTo>
                  <a:pt x="72" y="62"/>
                  <a:pt x="72" y="62"/>
                  <a:pt x="72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6" y="57"/>
                  <a:pt x="8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26"/>
                  <a:pt x="10" y="26"/>
                  <a:pt x="10" y="26"/>
                </a:cubicBezTo>
                <a:lnTo>
                  <a:pt x="20" y="26"/>
                </a:lnTo>
                <a:close/>
              </a:path>
            </a:pathLst>
          </a:custGeom>
          <a:solidFill>
            <a:srgbClr val="17607E"/>
          </a:solidFill>
          <a:ln>
            <a:noFill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6118E2-B48D-4D7E-9A5E-EC4EB1AE810D}"/>
              </a:ext>
            </a:extLst>
          </p:cNvPr>
          <p:cNvGrpSpPr/>
          <p:nvPr/>
        </p:nvGrpSpPr>
        <p:grpSpPr>
          <a:xfrm>
            <a:off x="5410074" y="4995933"/>
            <a:ext cx="706593" cy="817909"/>
            <a:chOff x="754063" y="1211263"/>
            <a:chExt cx="269875" cy="360363"/>
          </a:xfrm>
          <a:solidFill>
            <a:srgbClr val="17607E"/>
          </a:solidFill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E82C77E-DFE1-F92E-CFEE-7CAACD0044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8A502C33-AD29-D93C-872A-AE955AD0B8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2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047054" y="1667430"/>
            <a:ext cx="1316487" cy="2632973"/>
          </a:xfrm>
          <a:custGeom>
            <a:avLst/>
            <a:gdLst/>
            <a:ahLst/>
            <a:cxnLst/>
            <a:rect l="l" t="t" r="r" b="b"/>
            <a:pathLst>
              <a:path w="1974730" h="3949460">
                <a:moveTo>
                  <a:pt x="0" y="0"/>
                </a:moveTo>
                <a:lnTo>
                  <a:pt x="1974730" y="0"/>
                </a:lnTo>
                <a:lnTo>
                  <a:pt x="1974730" y="3949460"/>
                </a:lnTo>
                <a:lnTo>
                  <a:pt x="0" y="3949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00000"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3" name="Freeform 3"/>
          <p:cNvSpPr/>
          <p:nvPr/>
        </p:nvSpPr>
        <p:spPr>
          <a:xfrm rot="5400000">
            <a:off x="6760605" y="1667430"/>
            <a:ext cx="1316487" cy="2632973"/>
          </a:xfrm>
          <a:custGeom>
            <a:avLst/>
            <a:gdLst/>
            <a:ahLst/>
            <a:cxnLst/>
            <a:rect l="l" t="t" r="r" b="b"/>
            <a:pathLst>
              <a:path w="1974730" h="3949460">
                <a:moveTo>
                  <a:pt x="0" y="0"/>
                </a:moveTo>
                <a:lnTo>
                  <a:pt x="1974730" y="0"/>
                </a:lnTo>
                <a:lnTo>
                  <a:pt x="1974730" y="3949460"/>
                </a:lnTo>
                <a:lnTo>
                  <a:pt x="0" y="39494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000"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4" name="Freeform 4"/>
          <p:cNvSpPr/>
          <p:nvPr/>
        </p:nvSpPr>
        <p:spPr>
          <a:xfrm rot="16200000">
            <a:off x="4403830" y="2967378"/>
            <a:ext cx="1316487" cy="2632973"/>
          </a:xfrm>
          <a:custGeom>
            <a:avLst/>
            <a:gdLst/>
            <a:ahLst/>
            <a:cxnLst/>
            <a:rect l="l" t="t" r="r" b="b"/>
            <a:pathLst>
              <a:path w="1974730" h="3949460">
                <a:moveTo>
                  <a:pt x="0" y="0"/>
                </a:moveTo>
                <a:lnTo>
                  <a:pt x="1974729" y="0"/>
                </a:lnTo>
                <a:lnTo>
                  <a:pt x="1974729" y="3949460"/>
                </a:lnTo>
                <a:lnTo>
                  <a:pt x="0" y="39494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00000"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5" name="Freeform 5"/>
          <p:cNvSpPr/>
          <p:nvPr/>
        </p:nvSpPr>
        <p:spPr>
          <a:xfrm rot="16200000">
            <a:off x="9117381" y="2967378"/>
            <a:ext cx="1316487" cy="2632973"/>
          </a:xfrm>
          <a:custGeom>
            <a:avLst/>
            <a:gdLst/>
            <a:ahLst/>
            <a:cxnLst/>
            <a:rect l="l" t="t" r="r" b="b"/>
            <a:pathLst>
              <a:path w="1974730" h="3949460">
                <a:moveTo>
                  <a:pt x="0" y="0"/>
                </a:moveTo>
                <a:lnTo>
                  <a:pt x="1974729" y="0"/>
                </a:lnTo>
                <a:lnTo>
                  <a:pt x="1974729" y="3949460"/>
                </a:lnTo>
                <a:lnTo>
                  <a:pt x="0" y="39494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100000"/>
            </a:stretch>
          </a:blipFill>
        </p:spPr>
        <p:txBody>
          <a:bodyPr/>
          <a:lstStyle/>
          <a:p>
            <a:endParaRPr lang="es-ES_tradnl"/>
          </a:p>
        </p:txBody>
      </p:sp>
      <p:grpSp>
        <p:nvGrpSpPr>
          <p:cNvPr id="6" name="Group 6"/>
          <p:cNvGrpSpPr/>
          <p:nvPr/>
        </p:nvGrpSpPr>
        <p:grpSpPr>
          <a:xfrm rot="18900000">
            <a:off x="3627365" y="3377749"/>
            <a:ext cx="496539" cy="495744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2E"/>
            </a:solidFill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8" name="Group 8"/>
          <p:cNvGrpSpPr/>
          <p:nvPr/>
        </p:nvGrpSpPr>
        <p:grpSpPr>
          <a:xfrm rot="18900000">
            <a:off x="8357455" y="3377749"/>
            <a:ext cx="496539" cy="495744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5D7A"/>
            </a:solidFill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0" name="Group 10"/>
          <p:cNvGrpSpPr/>
          <p:nvPr/>
        </p:nvGrpSpPr>
        <p:grpSpPr>
          <a:xfrm rot="8100000">
            <a:off x="5988057" y="3394288"/>
            <a:ext cx="496539" cy="495744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2A44"/>
            </a:solidFill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2" name="Group 12"/>
          <p:cNvGrpSpPr/>
          <p:nvPr/>
        </p:nvGrpSpPr>
        <p:grpSpPr>
          <a:xfrm rot="8100000">
            <a:off x="10701608" y="3394288"/>
            <a:ext cx="496539" cy="495744"/>
            <a:chOff x="0" y="0"/>
            <a:chExt cx="6350000" cy="63398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AC1D"/>
            </a:solid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531182" y="4374720"/>
            <a:ext cx="2259331" cy="678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2749"/>
              </a:lnSpc>
              <a:spcBef>
                <a:spcPct val="0"/>
              </a:spcBef>
            </a:pPr>
            <a:r>
              <a:rPr lang="en-US" sz="2131" spc="83" dirty="0">
                <a:solidFill>
                  <a:srgbClr val="00002E"/>
                </a:solidFill>
                <a:latin typeface="Poppins Bold"/>
              </a:rPr>
              <a:t>Years in the banking business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45587" y="1950502"/>
            <a:ext cx="2535528" cy="678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2749"/>
              </a:lnSpc>
              <a:spcBef>
                <a:spcPct val="0"/>
              </a:spcBef>
            </a:pPr>
            <a:r>
              <a:rPr lang="en-US" sz="2131" spc="83" dirty="0">
                <a:solidFill>
                  <a:srgbClr val="082A44"/>
                </a:solidFill>
                <a:latin typeface="Poppins Bold"/>
              </a:rPr>
              <a:t>Technology Consultants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23626" y="4438221"/>
            <a:ext cx="2535528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71"/>
              </a:lnSpc>
            </a:pPr>
            <a:r>
              <a:rPr lang="en-US" sz="2131" spc="83" dirty="0">
                <a:solidFill>
                  <a:srgbClr val="0F5D7A"/>
                </a:solidFill>
                <a:latin typeface="Poppins Bold"/>
              </a:rPr>
              <a:t>Offices in America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62592" y="1822465"/>
            <a:ext cx="253552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2471"/>
              </a:lnSpc>
            </a:pPr>
            <a:r>
              <a:rPr lang="en-US" sz="2131" spc="83" dirty="0">
                <a:solidFill>
                  <a:srgbClr val="EAAC1D"/>
                </a:solidFill>
                <a:latin typeface="Poppins Bold"/>
              </a:rPr>
              <a:t>Global technology partners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7892" y="2746048"/>
            <a:ext cx="2195416" cy="1762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456"/>
              </a:lnSpc>
              <a:spcBef>
                <a:spcPct val="0"/>
              </a:spcBef>
            </a:pPr>
            <a:r>
              <a:rPr lang="en-US" sz="10326" spc="-723">
                <a:solidFill>
                  <a:srgbClr val="00002E"/>
                </a:solidFill>
                <a:latin typeface="Poppins Bold"/>
              </a:rPr>
              <a:t>35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40740" y="2645407"/>
            <a:ext cx="760569" cy="1791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456"/>
              </a:lnSpc>
              <a:spcBef>
                <a:spcPct val="0"/>
              </a:spcBef>
            </a:pPr>
            <a:r>
              <a:rPr lang="en-US" sz="10326" spc="-723" dirty="0">
                <a:solidFill>
                  <a:srgbClr val="0F5D7A"/>
                </a:solidFill>
                <a:latin typeface="Poppins Bold"/>
              </a:rPr>
              <a:t>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36987" y="2745939"/>
            <a:ext cx="2649567" cy="1359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888"/>
              </a:lnSpc>
              <a:spcBef>
                <a:spcPct val="0"/>
              </a:spcBef>
            </a:pPr>
            <a:r>
              <a:rPr lang="en-US" sz="7777" spc="-723" dirty="0">
                <a:solidFill>
                  <a:srgbClr val="082A44"/>
                </a:solidFill>
                <a:latin typeface="Poppins Bold"/>
              </a:rPr>
              <a:t>+100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416862" y="2760689"/>
            <a:ext cx="2528350" cy="1324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888"/>
              </a:lnSpc>
              <a:spcBef>
                <a:spcPct val="0"/>
              </a:spcBef>
            </a:pPr>
            <a:r>
              <a:rPr lang="en-US" sz="7777" spc="-723">
                <a:solidFill>
                  <a:srgbClr val="EAAC1D"/>
                </a:solidFill>
                <a:latin typeface="Poppins Bold"/>
              </a:rPr>
              <a:t>+25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country&#10;&#10;Description automatically generated">
            <a:extLst>
              <a:ext uri="{FF2B5EF4-FFF2-40B4-BE49-F238E27FC236}">
                <a16:creationId xmlns:a16="http://schemas.microsoft.com/office/drawing/2014/main" id="{5470D5CE-B378-E8D5-1D60-6F55A3D58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" r="1" b="7998"/>
          <a:stretch/>
        </p:blipFill>
        <p:spPr>
          <a:xfrm>
            <a:off x="120650" y="620713"/>
            <a:ext cx="11950700" cy="6169025"/>
          </a:xfrm>
          <a:prstGeom prst="rect">
            <a:avLst/>
          </a:prstGeom>
          <a:noFill/>
        </p:spPr>
      </p:pic>
      <p:pic>
        <p:nvPicPr>
          <p:cNvPr id="3" name="Picture 2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F3B7E391-BDA4-C204-69C0-9550BA20A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870" y="6060336"/>
            <a:ext cx="1871006" cy="68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9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rectangular objects with white and blue rectangles&#10;&#10;Description automatically generated">
            <a:extLst>
              <a:ext uri="{FF2B5EF4-FFF2-40B4-BE49-F238E27FC236}">
                <a16:creationId xmlns:a16="http://schemas.microsoft.com/office/drawing/2014/main" id="{CA324147-E766-9BB4-88C7-588A7BAFA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83" t="5271" r="9091" b="2636"/>
          <a:stretch/>
        </p:blipFill>
        <p:spPr>
          <a:xfrm>
            <a:off x="3950494" y="1559719"/>
            <a:ext cx="7733775" cy="5409636"/>
          </a:xfrm>
          <a:prstGeom prst="rect">
            <a:avLst/>
          </a:prstGeom>
        </p:spPr>
      </p:pic>
      <p:pic>
        <p:nvPicPr>
          <p:cNvPr id="4" name="Picture 3" descr="A group of switches on a black background&#10;&#10;Description automatically generated">
            <a:extLst>
              <a:ext uri="{FF2B5EF4-FFF2-40B4-BE49-F238E27FC236}">
                <a16:creationId xmlns:a16="http://schemas.microsoft.com/office/drawing/2014/main" id="{13122D56-FA6E-EEFC-57D9-633614DF0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69" t="14679" r="35897" b="8257"/>
          <a:stretch/>
        </p:blipFill>
        <p:spPr>
          <a:xfrm>
            <a:off x="-95426" y="1382625"/>
            <a:ext cx="4413958" cy="5761142"/>
          </a:xfrm>
          <a:prstGeom prst="rect">
            <a:avLst/>
          </a:prstGeom>
        </p:spPr>
      </p:pic>
      <p:pic>
        <p:nvPicPr>
          <p:cNvPr id="6" name="Picture 5" descr="A blue and yellow triangle on a black background&#10;&#10;Description automatically generated">
            <a:extLst>
              <a:ext uri="{FF2B5EF4-FFF2-40B4-BE49-F238E27FC236}">
                <a16:creationId xmlns:a16="http://schemas.microsoft.com/office/drawing/2014/main" id="{8509612C-BE14-B900-3C99-2DE7134E39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41" t="22481" r="39394" b="23256"/>
          <a:stretch/>
        </p:blipFill>
        <p:spPr>
          <a:xfrm>
            <a:off x="6569868" y="15257"/>
            <a:ext cx="4259933" cy="3790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A667D7-2BAE-41A1-2F7B-6ABA93D4CEEE}"/>
              </a:ext>
            </a:extLst>
          </p:cNvPr>
          <p:cNvSpPr txBox="1"/>
          <p:nvPr/>
        </p:nvSpPr>
        <p:spPr>
          <a:xfrm>
            <a:off x="1285875" y="2643188"/>
            <a:ext cx="129778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latin typeface="Poppins"/>
                <a:cs typeface="Calibri"/>
              </a:rPr>
              <a:t>Training</a:t>
            </a:r>
            <a:endParaRPr lang="en-US" sz="1600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6FD97B-5876-3302-489A-1767ABFFAB11}"/>
              </a:ext>
            </a:extLst>
          </p:cNvPr>
          <p:cNvSpPr txBox="1"/>
          <p:nvPr/>
        </p:nvSpPr>
        <p:spPr>
          <a:xfrm>
            <a:off x="1607343" y="3631406"/>
            <a:ext cx="129778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latin typeface="Poppins"/>
                <a:cs typeface="Calibri"/>
              </a:rPr>
              <a:t>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4462D9-A846-6F44-7AFD-E6DC2457F62E}"/>
              </a:ext>
            </a:extLst>
          </p:cNvPr>
          <p:cNvSpPr txBox="1"/>
          <p:nvPr/>
        </p:nvSpPr>
        <p:spPr>
          <a:xfrm>
            <a:off x="1238250" y="4595812"/>
            <a:ext cx="138112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latin typeface="Poppins"/>
                <a:cs typeface="Calibri"/>
              </a:rPr>
              <a:t>Analytics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827DD-EE22-0FDB-7C95-8FA1C91474EA}"/>
              </a:ext>
            </a:extLst>
          </p:cNvPr>
          <p:cNvSpPr txBox="1"/>
          <p:nvPr/>
        </p:nvSpPr>
        <p:spPr>
          <a:xfrm>
            <a:off x="928687" y="5595938"/>
            <a:ext cx="22859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  <a:latin typeface="Poppins"/>
                <a:cs typeface="Calibri"/>
              </a:rPr>
              <a:t>Cybersecurity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82ABE2-A718-AC00-FA57-9EB608AB96A9}"/>
              </a:ext>
            </a:extLst>
          </p:cNvPr>
          <p:cNvSpPr txBox="1"/>
          <p:nvPr/>
        </p:nvSpPr>
        <p:spPr>
          <a:xfrm>
            <a:off x="4845843" y="2393156"/>
            <a:ext cx="172640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Poppins"/>
                <a:cs typeface="Calibri"/>
              </a:rPr>
              <a:t>Applications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33087D-C569-7CEE-1023-95A5C9AC29C2}"/>
              </a:ext>
            </a:extLst>
          </p:cNvPr>
          <p:cNvSpPr txBox="1"/>
          <p:nvPr/>
        </p:nvSpPr>
        <p:spPr>
          <a:xfrm>
            <a:off x="4676775" y="3378993"/>
            <a:ext cx="16835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DO" sz="1400" b="1" dirty="0">
                <a:solidFill>
                  <a:schemeClr val="bg1"/>
                </a:solidFill>
                <a:latin typeface="Poppins"/>
                <a:cs typeface="Calibri"/>
              </a:rPr>
              <a:t>Operating </a:t>
            </a:r>
            <a:endParaRPr lang="en-US" sz="1400" b="1" dirty="0">
              <a:solidFill>
                <a:schemeClr val="bg1"/>
              </a:solidFill>
              <a:latin typeface="Poppins"/>
              <a:cs typeface="Poppins"/>
            </a:endParaRPr>
          </a:p>
          <a:p>
            <a:pPr algn="ctr"/>
            <a:r>
              <a:rPr lang="es-DO" sz="1400" b="1" dirty="0">
                <a:solidFill>
                  <a:schemeClr val="bg1"/>
                </a:solidFill>
                <a:latin typeface="Poppins"/>
                <a:cs typeface="Calibri"/>
              </a:rPr>
              <a:t>Systems</a:t>
            </a:r>
            <a:endParaRPr lang="en-US" sz="1400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233B7D-8D5D-14F8-AD4E-67AE0FA84032}"/>
              </a:ext>
            </a:extLst>
          </p:cNvPr>
          <p:cNvSpPr txBox="1"/>
          <p:nvPr/>
        </p:nvSpPr>
        <p:spPr>
          <a:xfrm>
            <a:off x="4712494" y="4426744"/>
            <a:ext cx="1683544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DO" sz="1100" b="1" dirty="0">
                <a:solidFill>
                  <a:schemeClr val="bg1"/>
                </a:solidFill>
                <a:latin typeface="Poppins"/>
                <a:cs typeface="Calibri"/>
              </a:rPr>
              <a:t>Infraestructure </a:t>
            </a:r>
            <a:endParaRPr lang="en-US" b="1" dirty="0">
              <a:solidFill>
                <a:schemeClr val="bg1"/>
              </a:solidFill>
              <a:latin typeface="Poppins"/>
              <a:cs typeface="Poppins"/>
            </a:endParaRPr>
          </a:p>
          <a:p>
            <a:pPr algn="ctr"/>
            <a:r>
              <a:rPr lang="es-DO" sz="1100" b="1" dirty="0">
                <a:solidFill>
                  <a:schemeClr val="bg1"/>
                </a:solidFill>
                <a:latin typeface="Poppins"/>
                <a:cs typeface="Calibri"/>
              </a:rPr>
              <a:t>Hardware / Software &amp; Virtualization</a:t>
            </a:r>
            <a:endParaRPr lang="en-US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900C8F-6FA8-2DD6-D313-F591AD2EAC0F}"/>
              </a:ext>
            </a:extLst>
          </p:cNvPr>
          <p:cNvSpPr txBox="1"/>
          <p:nvPr/>
        </p:nvSpPr>
        <p:spPr>
          <a:xfrm>
            <a:off x="4688682" y="5557838"/>
            <a:ext cx="16478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DO" sz="1400" b="1" err="1">
                <a:solidFill>
                  <a:schemeClr val="bg1"/>
                </a:solidFill>
                <a:latin typeface="Poppins"/>
                <a:cs typeface="Calibri"/>
              </a:rPr>
              <a:t>Datacenter</a:t>
            </a:r>
            <a:r>
              <a:rPr lang="es-DO" sz="1400" b="1">
                <a:solidFill>
                  <a:schemeClr val="bg1"/>
                </a:solidFill>
                <a:latin typeface="Poppins"/>
                <a:cs typeface="Calibri"/>
              </a:rPr>
              <a:t> </a:t>
            </a:r>
            <a:endParaRPr lang="en-US" sz="2400" b="1">
              <a:solidFill>
                <a:schemeClr val="bg1"/>
              </a:solidFill>
              <a:latin typeface="Poppins"/>
              <a:cs typeface="Calibri"/>
            </a:endParaRPr>
          </a:p>
          <a:p>
            <a:pPr algn="ctr"/>
            <a:r>
              <a:rPr lang="es-DO" sz="1400" b="1" err="1">
                <a:solidFill>
                  <a:schemeClr val="bg1"/>
                </a:solidFill>
                <a:latin typeface="Poppins"/>
                <a:cs typeface="Calibri"/>
              </a:rPr>
              <a:t>Infraestructure</a:t>
            </a:r>
            <a:endParaRPr lang="en-US" sz="2400">
              <a:solidFill>
                <a:schemeClr val="bg1"/>
              </a:solidFill>
              <a:latin typeface="Poppins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89704E-8268-F4FD-0F57-C70491AF35A3}"/>
              </a:ext>
            </a:extLst>
          </p:cNvPr>
          <p:cNvSpPr txBox="1"/>
          <p:nvPr/>
        </p:nvSpPr>
        <p:spPr>
          <a:xfrm>
            <a:off x="7415213" y="336708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28650" lvl="1" indent="-171450">
              <a:buFont typeface="Wingdings"/>
              <a:buChar char="§"/>
            </a:pPr>
            <a:r>
              <a:rPr lang="es-DO" sz="1200" dirty="0">
                <a:solidFill>
                  <a:srgbClr val="444444"/>
                </a:solidFill>
                <a:latin typeface="Poppins"/>
                <a:cs typeface="Arial"/>
              </a:rPr>
              <a:t>Windows</a:t>
            </a:r>
            <a:r>
              <a:rPr lang="en-US" sz="1200" dirty="0">
                <a:solidFill>
                  <a:srgbClr val="444444"/>
                </a:solidFill>
                <a:latin typeface="Poppins"/>
                <a:cs typeface="Arial"/>
              </a:rPr>
              <a:t>​</a:t>
            </a:r>
          </a:p>
          <a:p>
            <a:pPr marL="628650" lvl="1" indent="-171450">
              <a:buFont typeface="Wingdings"/>
              <a:buChar char="§"/>
            </a:pPr>
            <a:r>
              <a:rPr lang="es-DO" sz="1200" dirty="0">
                <a:solidFill>
                  <a:srgbClr val="444444"/>
                </a:solidFill>
                <a:latin typeface="Poppins"/>
                <a:cs typeface="Arial"/>
              </a:rPr>
              <a:t>Solaris</a:t>
            </a:r>
          </a:p>
          <a:p>
            <a:pPr marL="628650" lvl="1" indent="-171450">
              <a:buFont typeface="Wingdings"/>
              <a:buChar char="§"/>
            </a:pPr>
            <a:r>
              <a:rPr lang="es-DO" sz="1200" dirty="0">
                <a:solidFill>
                  <a:srgbClr val="444444"/>
                </a:solidFill>
                <a:latin typeface="Poppins"/>
                <a:cs typeface="Arial"/>
              </a:rPr>
              <a:t>Linux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6911C8-AFF0-4B59-C4D0-67AFCFDAB470}"/>
              </a:ext>
            </a:extLst>
          </p:cNvPr>
          <p:cNvSpPr txBox="1"/>
          <p:nvPr/>
        </p:nvSpPr>
        <p:spPr>
          <a:xfrm>
            <a:off x="7379494" y="4331494"/>
            <a:ext cx="343376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28650" lvl="1" indent="-171450">
              <a:buFont typeface="Wingdings"/>
              <a:buChar char="§"/>
            </a:pPr>
            <a:r>
              <a:rPr lang="es-DO" sz="1200" dirty="0">
                <a:solidFill>
                  <a:srgbClr val="444444"/>
                </a:solidFill>
                <a:latin typeface="Poppins"/>
                <a:cs typeface="Poppins"/>
              </a:rPr>
              <a:t>Servers / Storage</a:t>
            </a:r>
            <a:r>
              <a:rPr lang="en-US" sz="1200" dirty="0">
                <a:solidFill>
                  <a:srgbClr val="444444"/>
                </a:solidFill>
                <a:latin typeface="Poppins"/>
                <a:cs typeface="Poppins"/>
              </a:rPr>
              <a:t>​ / HCI</a:t>
            </a:r>
            <a:endParaRPr lang="en-US" dirty="0"/>
          </a:p>
          <a:p>
            <a:pPr marL="628650" lvl="1" indent="-171450">
              <a:buFont typeface="Wingdings"/>
              <a:buChar char="§"/>
            </a:pPr>
            <a:r>
              <a:rPr lang="es-DO" sz="1200" dirty="0">
                <a:solidFill>
                  <a:srgbClr val="444444"/>
                </a:solidFill>
                <a:latin typeface="Poppins"/>
                <a:cs typeface="Poppins"/>
              </a:rPr>
              <a:t>Switches​ / Firewall</a:t>
            </a:r>
          </a:p>
          <a:p>
            <a:pPr marL="628650" lvl="1" indent="-171450">
              <a:buFont typeface="Wingdings"/>
              <a:buChar char="§"/>
            </a:pPr>
            <a:r>
              <a:rPr lang="es-DO" sz="1200" dirty="0" err="1">
                <a:solidFill>
                  <a:srgbClr val="444444"/>
                </a:solidFill>
                <a:latin typeface="Poppins"/>
                <a:cs typeface="Poppins"/>
              </a:rPr>
              <a:t>Backups</a:t>
            </a:r>
            <a:r>
              <a:rPr lang="es-DO" sz="1200" dirty="0">
                <a:solidFill>
                  <a:srgbClr val="444444"/>
                </a:solidFill>
                <a:latin typeface="Poppins"/>
                <a:cs typeface="Poppins"/>
              </a:rPr>
              <a:t> Software &amp; Hardware</a:t>
            </a:r>
            <a:r>
              <a:rPr lang="en-US" sz="1200" dirty="0">
                <a:solidFill>
                  <a:srgbClr val="444444"/>
                </a:solidFill>
                <a:latin typeface="Poppins"/>
                <a:cs typeface="Poppins"/>
              </a:rPr>
              <a:t>​</a:t>
            </a:r>
          </a:p>
          <a:p>
            <a:pPr marL="628650" lvl="1" indent="-171450">
              <a:buFont typeface="Wingdings"/>
              <a:buChar char="§"/>
            </a:pPr>
            <a:r>
              <a:rPr lang="es-DO" sz="1200" dirty="0">
                <a:solidFill>
                  <a:srgbClr val="444444"/>
                </a:solidFill>
                <a:latin typeface="Poppins"/>
                <a:cs typeface="Poppins"/>
              </a:rPr>
              <a:t>EUC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2F3015-0BE0-AB35-1935-DA77511D1A53}"/>
              </a:ext>
            </a:extLst>
          </p:cNvPr>
          <p:cNvSpPr txBox="1"/>
          <p:nvPr/>
        </p:nvSpPr>
        <p:spPr>
          <a:xfrm>
            <a:off x="7415213" y="5593556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28650" lvl="1" indent="-171450">
              <a:buFont typeface="Wingdings"/>
              <a:buChar char="§"/>
            </a:pPr>
            <a:r>
              <a:rPr lang="es-DO" sz="1200">
                <a:solidFill>
                  <a:srgbClr val="444444"/>
                </a:solidFill>
                <a:latin typeface="Poppins"/>
                <a:cs typeface="Arial"/>
              </a:rPr>
              <a:t>A/C - </a:t>
            </a:r>
            <a:r>
              <a:rPr lang="es-DO" sz="1200" err="1">
                <a:solidFill>
                  <a:srgbClr val="444444"/>
                </a:solidFill>
                <a:latin typeface="Poppins"/>
                <a:cs typeface="Arial"/>
              </a:rPr>
              <a:t>Power</a:t>
            </a:r>
            <a:r>
              <a:rPr lang="es-DO" sz="1200">
                <a:solidFill>
                  <a:srgbClr val="444444"/>
                </a:solidFill>
                <a:latin typeface="Poppins"/>
                <a:cs typeface="Arial"/>
              </a:rPr>
              <a:t>​</a:t>
            </a:r>
            <a:endParaRPr lang="en-US"/>
          </a:p>
          <a:p>
            <a:pPr marL="628650" lvl="1" indent="-171450">
              <a:buFont typeface="Wingdings"/>
              <a:buChar char="§"/>
            </a:pPr>
            <a:r>
              <a:rPr lang="es-DO" sz="1200" err="1">
                <a:solidFill>
                  <a:srgbClr val="444444"/>
                </a:solidFill>
                <a:latin typeface="Poppins"/>
                <a:cs typeface="Arial"/>
              </a:rPr>
              <a:t>Building</a:t>
            </a:r>
            <a:endParaRPr lang="es-DO" sz="1200">
              <a:solidFill>
                <a:srgbClr val="444444"/>
              </a:solidFill>
              <a:latin typeface="Poppins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56618-BEB2-B8AA-1373-6A9C0A06E8D4}"/>
              </a:ext>
            </a:extLst>
          </p:cNvPr>
          <p:cNvSpPr txBox="1"/>
          <p:nvPr/>
        </p:nvSpPr>
        <p:spPr>
          <a:xfrm>
            <a:off x="7834312" y="2310781"/>
            <a:ext cx="142874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Poppins"/>
                <a:cs typeface="Calibri"/>
              </a:rPr>
              <a:t>I</a:t>
            </a:r>
            <a:r>
              <a:rPr lang="en-US" sz="1200" dirty="0">
                <a:solidFill>
                  <a:schemeClr val="bg1"/>
                </a:solidFill>
                <a:latin typeface="Poppins"/>
                <a:cs typeface="Calibri"/>
              </a:rPr>
              <a:t>AA</a:t>
            </a:r>
            <a:r>
              <a:rPr lang="en-US" sz="1600" dirty="0">
                <a:solidFill>
                  <a:schemeClr val="bg1"/>
                </a:solidFill>
                <a:latin typeface="Poppins"/>
                <a:cs typeface="Calibri"/>
              </a:rPr>
              <a:t>S</a:t>
            </a:r>
            <a:endParaRPr lang="en-US" sz="1600" dirty="0">
              <a:solidFill>
                <a:schemeClr val="bg1"/>
              </a:solidFill>
              <a:latin typeface="Poppin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B4A97A-4933-56F7-59A3-074E87118256}"/>
              </a:ext>
            </a:extLst>
          </p:cNvPr>
          <p:cNvSpPr txBox="1"/>
          <p:nvPr/>
        </p:nvSpPr>
        <p:spPr>
          <a:xfrm>
            <a:off x="7977188" y="1667843"/>
            <a:ext cx="142874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Poppins"/>
                <a:cs typeface="Calibri"/>
              </a:rPr>
              <a:t>P</a:t>
            </a:r>
            <a:r>
              <a:rPr lang="en-US" sz="1200" dirty="0">
                <a:solidFill>
                  <a:schemeClr val="bg1"/>
                </a:solidFill>
                <a:latin typeface="Poppins"/>
                <a:cs typeface="Calibri"/>
              </a:rPr>
              <a:t>AA</a:t>
            </a:r>
            <a:r>
              <a:rPr lang="en-US" sz="1600" dirty="0">
                <a:solidFill>
                  <a:schemeClr val="bg1"/>
                </a:solidFill>
                <a:latin typeface="Poppins"/>
                <a:cs typeface="Calibri"/>
              </a:rPr>
              <a:t>S</a:t>
            </a:r>
            <a:endParaRPr lang="en-US" sz="1600" dirty="0">
              <a:solidFill>
                <a:schemeClr val="bg1"/>
              </a:solidFill>
              <a:latin typeface="Poppin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63690B-7220-6CAC-ADE5-4308A077277A}"/>
              </a:ext>
            </a:extLst>
          </p:cNvPr>
          <p:cNvSpPr txBox="1"/>
          <p:nvPr/>
        </p:nvSpPr>
        <p:spPr>
          <a:xfrm>
            <a:off x="8131968" y="1120156"/>
            <a:ext cx="113109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Poppins"/>
                <a:cs typeface="Calibri"/>
              </a:rPr>
              <a:t>S</a:t>
            </a:r>
            <a:r>
              <a:rPr lang="en-US" sz="1000" dirty="0">
                <a:solidFill>
                  <a:schemeClr val="bg1"/>
                </a:solidFill>
                <a:latin typeface="Poppins"/>
                <a:cs typeface="Calibri"/>
              </a:rPr>
              <a:t>AA</a:t>
            </a:r>
            <a:r>
              <a:rPr lang="en-US" sz="1200" dirty="0">
                <a:solidFill>
                  <a:schemeClr val="bg1"/>
                </a:solidFill>
                <a:latin typeface="Poppins"/>
                <a:cs typeface="Calibri"/>
              </a:rPr>
              <a:t>S</a:t>
            </a:r>
            <a:endParaRPr lang="en-US" sz="1200" dirty="0">
              <a:solidFill>
                <a:schemeClr val="bg1"/>
              </a:solidFill>
              <a:latin typeface="Poppin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39B690-D494-747F-C5DC-6DFBFDB1B7C4}"/>
              </a:ext>
            </a:extLst>
          </p:cNvPr>
          <p:cNvSpPr txBox="1"/>
          <p:nvPr/>
        </p:nvSpPr>
        <p:spPr>
          <a:xfrm>
            <a:off x="8751093" y="1048719"/>
            <a:ext cx="269081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Poppins"/>
                <a:cs typeface="Calibri"/>
              </a:rPr>
              <a:t>Software-as-a-Service</a:t>
            </a:r>
            <a:endParaRPr lang="en-US" sz="1200">
              <a:latin typeface="Calibri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252472-CFF3-1D48-66C4-CB6B9C4B5CDA}"/>
              </a:ext>
            </a:extLst>
          </p:cNvPr>
          <p:cNvSpPr txBox="1"/>
          <p:nvPr/>
        </p:nvSpPr>
        <p:spPr>
          <a:xfrm>
            <a:off x="9263062" y="1667843"/>
            <a:ext cx="269081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Poppins"/>
                <a:cs typeface="Calibri"/>
              </a:rPr>
              <a:t>Platform-as-a-Service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52639-517F-3932-ED58-5218065C8D27}"/>
              </a:ext>
            </a:extLst>
          </p:cNvPr>
          <p:cNvSpPr txBox="1"/>
          <p:nvPr/>
        </p:nvSpPr>
        <p:spPr>
          <a:xfrm>
            <a:off x="9715500" y="2346499"/>
            <a:ext cx="269081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Poppins"/>
                <a:cs typeface="Calibri"/>
              </a:rPr>
              <a:t>Infrastructure-as-a-Service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FB4F57-D319-167B-5F69-BFE150337416}"/>
              </a:ext>
            </a:extLst>
          </p:cNvPr>
          <p:cNvSpPr txBox="1"/>
          <p:nvPr/>
        </p:nvSpPr>
        <p:spPr>
          <a:xfrm>
            <a:off x="739587" y="482960"/>
            <a:ext cx="326091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solidFill>
                  <a:srgbClr val="15617E"/>
                </a:solidFill>
                <a:latin typeface="Poppins"/>
                <a:cs typeface="Calibri"/>
              </a:rPr>
              <a:t>SCOPE</a:t>
            </a:r>
            <a:endParaRPr lang="en-US" sz="4000" b="1" dirty="0">
              <a:solidFill>
                <a:srgbClr val="15617E"/>
              </a:solidFill>
              <a:latin typeface="Poppins"/>
              <a:cs typeface="Poppins"/>
            </a:endParaRP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6C74ADD1-2272-61EC-3331-8250678F99EB}"/>
              </a:ext>
            </a:extLst>
          </p:cNvPr>
          <p:cNvSpPr/>
          <p:nvPr/>
        </p:nvSpPr>
        <p:spPr>
          <a:xfrm>
            <a:off x="420022" y="1086970"/>
            <a:ext cx="3148852" cy="67235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3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09C9A5-1E83-A1F9-8C9A-9649D7AFD65B}"/>
              </a:ext>
            </a:extLst>
          </p:cNvPr>
          <p:cNvSpPr txBox="1"/>
          <p:nvPr/>
        </p:nvSpPr>
        <p:spPr>
          <a:xfrm>
            <a:off x="646987" y="482960"/>
            <a:ext cx="608947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solidFill>
                  <a:srgbClr val="15617E"/>
                </a:solidFill>
                <a:latin typeface="Poppins"/>
                <a:cs typeface="Calibri"/>
              </a:rPr>
              <a:t>FINLABS PARTNERS</a:t>
            </a:r>
            <a:endParaRPr lang="en-US" sz="4000" b="1" dirty="0">
              <a:solidFill>
                <a:srgbClr val="15617E"/>
              </a:solidFill>
              <a:latin typeface="Poppins"/>
              <a:cs typeface="Poppins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CA6D9270-4D24-BCC3-F602-DE1505D9B3E7}"/>
              </a:ext>
            </a:extLst>
          </p:cNvPr>
          <p:cNvSpPr/>
          <p:nvPr/>
        </p:nvSpPr>
        <p:spPr>
          <a:xfrm>
            <a:off x="420021" y="1086970"/>
            <a:ext cx="5182125" cy="103876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aurus raises USD 65 million to further develop its digital ...">
            <a:extLst>
              <a:ext uri="{FF2B5EF4-FFF2-40B4-BE49-F238E27FC236}">
                <a16:creationId xmlns:a16="http://schemas.microsoft.com/office/drawing/2014/main" id="{D476ECA8-F1F9-1C7B-FB76-A2DEFB9CB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30195" r="4588" b="30614"/>
          <a:stretch/>
        </p:blipFill>
        <p:spPr bwMode="auto">
          <a:xfrm>
            <a:off x="918859" y="1332502"/>
            <a:ext cx="2772867" cy="64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eafy | Online fraud management and prevention solution">
            <a:extLst>
              <a:ext uri="{FF2B5EF4-FFF2-40B4-BE49-F238E27FC236}">
                <a16:creationId xmlns:a16="http://schemas.microsoft.com/office/drawing/2014/main" id="{DAE8EE61-A80F-60B9-AFE5-524442B63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4" y="2138128"/>
            <a:ext cx="3131192" cy="9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CEPHI - America Digital World Congress 2025">
            <a:extLst>
              <a:ext uri="{FF2B5EF4-FFF2-40B4-BE49-F238E27FC236}">
                <a16:creationId xmlns:a16="http://schemas.microsoft.com/office/drawing/2014/main" id="{398AD2DB-84D3-C2DD-901C-EE7CB7CB7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8" b="28132"/>
          <a:stretch/>
        </p:blipFill>
        <p:spPr bwMode="auto">
          <a:xfrm>
            <a:off x="718555" y="4178937"/>
            <a:ext cx="3418609" cy="106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F348AA5-5E08-D491-5DA8-90E2D775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08" y="5463204"/>
            <a:ext cx="4032149" cy="63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pen Card - YouTube">
            <a:extLst>
              <a:ext uri="{FF2B5EF4-FFF2-40B4-BE49-F238E27FC236}">
                <a16:creationId xmlns:a16="http://schemas.microsoft.com/office/drawing/2014/main" id="{C2EB07CE-9B0E-C52C-9718-7EA369435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0" t="42243" r="13191" b="42096"/>
          <a:stretch/>
        </p:blipFill>
        <p:spPr bwMode="auto">
          <a:xfrm>
            <a:off x="918859" y="3278382"/>
            <a:ext cx="3796496" cy="80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C11E98-9BB5-1BFB-C5F1-F4BD4416C568}"/>
              </a:ext>
            </a:extLst>
          </p:cNvPr>
          <p:cNvSpPr txBox="1"/>
          <p:nvPr/>
        </p:nvSpPr>
        <p:spPr>
          <a:xfrm>
            <a:off x="7965384" y="3809605"/>
            <a:ext cx="195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En proceso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562EC18-E874-AD05-FA27-98AEA611A15D}"/>
              </a:ext>
            </a:extLst>
          </p:cNvPr>
          <p:cNvSpPr/>
          <p:nvPr/>
        </p:nvSpPr>
        <p:spPr>
          <a:xfrm>
            <a:off x="5316524" y="2138128"/>
            <a:ext cx="2449490" cy="38344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35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logos with text&#10;&#10;Description automatically generated">
            <a:extLst>
              <a:ext uri="{FF2B5EF4-FFF2-40B4-BE49-F238E27FC236}">
                <a16:creationId xmlns:a16="http://schemas.microsoft.com/office/drawing/2014/main" id="{17688054-099F-B779-1653-31A3A6061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" b="2257"/>
          <a:stretch/>
        </p:blipFill>
        <p:spPr>
          <a:xfrm>
            <a:off x="483333" y="620713"/>
            <a:ext cx="11225333" cy="61690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FD521C-F61A-B4CD-47CE-F48D432AD990}"/>
              </a:ext>
            </a:extLst>
          </p:cNvPr>
          <p:cNvSpPr txBox="1"/>
          <p:nvPr/>
        </p:nvSpPr>
        <p:spPr>
          <a:xfrm>
            <a:off x="369195" y="620713"/>
            <a:ext cx="80571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solidFill>
                  <a:srgbClr val="15617E"/>
                </a:solidFill>
                <a:latin typeface="Poppins"/>
                <a:cs typeface="Calibri"/>
              </a:rPr>
              <a:t>MULTICOMPUTOS PARTNERS</a:t>
            </a:r>
            <a:endParaRPr lang="en-US" sz="4000" b="1" dirty="0">
              <a:solidFill>
                <a:srgbClr val="15617E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53268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banco de reservas">
            <a:extLst>
              <a:ext uri="{FF2B5EF4-FFF2-40B4-BE49-F238E27FC236}">
                <a16:creationId xmlns:a16="http://schemas.microsoft.com/office/drawing/2014/main" id="{DD481033-C7C2-BAB8-D3B5-1971C2A47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08" y="2339713"/>
            <a:ext cx="1640047" cy="5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asociacion popular de ahorros y prestamos">
            <a:extLst>
              <a:ext uri="{FF2B5EF4-FFF2-40B4-BE49-F238E27FC236}">
                <a16:creationId xmlns:a16="http://schemas.microsoft.com/office/drawing/2014/main" id="{4EB05B27-73B6-F5F2-80C7-169D4F11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73" y="2186868"/>
            <a:ext cx="1292062" cy="9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 result for Banco BHD Leon">
            <a:extLst>
              <a:ext uri="{FF2B5EF4-FFF2-40B4-BE49-F238E27FC236}">
                <a16:creationId xmlns:a16="http://schemas.microsoft.com/office/drawing/2014/main" id="{CD279A77-75C5-47DE-CD6C-1A003A016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19" y="2300062"/>
            <a:ext cx="994756" cy="6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cotiabank">
            <a:extLst>
              <a:ext uri="{FF2B5EF4-FFF2-40B4-BE49-F238E27FC236}">
                <a16:creationId xmlns:a16="http://schemas.microsoft.com/office/drawing/2014/main" id="{4C6E98B9-1E2A-B7A8-F160-0A8CD2AA2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694" y="1988813"/>
            <a:ext cx="1258739" cy="119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BANCO PROMERICA">
            <a:extLst>
              <a:ext uri="{FF2B5EF4-FFF2-40B4-BE49-F238E27FC236}">
                <a16:creationId xmlns:a16="http://schemas.microsoft.com/office/drawing/2014/main" id="{0518502D-4452-98AF-0A7C-FA0221DBD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11" y="2186868"/>
            <a:ext cx="1609771" cy="9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106F65-6466-D0C4-6C53-AA19BC6C6F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4" y="2452554"/>
            <a:ext cx="1767134" cy="399889"/>
          </a:xfrm>
          <a:prstGeom prst="rect">
            <a:avLst/>
          </a:prstGeom>
        </p:spPr>
      </p:pic>
      <p:pic>
        <p:nvPicPr>
          <p:cNvPr id="8" name="Picture 7" descr="Image result for banco central de la republica dominicana logo">
            <a:extLst>
              <a:ext uri="{FF2B5EF4-FFF2-40B4-BE49-F238E27FC236}">
                <a16:creationId xmlns:a16="http://schemas.microsoft.com/office/drawing/2014/main" id="{5E0D6142-CD5C-0D0A-A0A7-183D18E7F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88" y="3474073"/>
            <a:ext cx="1026201" cy="69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ACDBB0F-D207-91E6-DC6B-AC778480CA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1" y="2757710"/>
            <a:ext cx="1745823" cy="183006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01DD00-D63E-425A-A69B-1ED4EB5777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80" y="3215228"/>
            <a:ext cx="1712033" cy="915035"/>
          </a:xfrm>
          <a:prstGeom prst="rect">
            <a:avLst/>
          </a:prstGeom>
        </p:spPr>
      </p:pic>
      <p:pic>
        <p:nvPicPr>
          <p:cNvPr id="11" name="Picture 10" descr="Asociación La Nacional - Rexi">
            <a:extLst>
              <a:ext uri="{FF2B5EF4-FFF2-40B4-BE49-F238E27FC236}">
                <a16:creationId xmlns:a16="http://schemas.microsoft.com/office/drawing/2014/main" id="{494BEC3D-66C9-37BC-E8F3-609F218DB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72" y="4528616"/>
            <a:ext cx="1569840" cy="4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599626B1-10FD-5640-B047-6AF3E86E00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18" y="4609166"/>
            <a:ext cx="2166756" cy="49969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062D07-7CF8-D23A-C615-4AE525B9362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537" y="3422898"/>
            <a:ext cx="1235052" cy="499690"/>
          </a:xfrm>
          <a:prstGeom prst="rect">
            <a:avLst/>
          </a:prstGeom>
        </p:spPr>
      </p:pic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681A0D96-5F93-2EF8-9B32-E8783FAD3A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74" y="3198734"/>
            <a:ext cx="1320259" cy="948019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5C31A66-6C7B-BA5C-C505-094A481077A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862" y="3467144"/>
            <a:ext cx="1559920" cy="4111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E4529D-E773-9473-8669-A4426906F4C6}"/>
              </a:ext>
            </a:extLst>
          </p:cNvPr>
          <p:cNvSpPr txBox="1"/>
          <p:nvPr/>
        </p:nvSpPr>
        <p:spPr>
          <a:xfrm>
            <a:off x="454004" y="594804"/>
            <a:ext cx="608947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 dirty="0">
                <a:solidFill>
                  <a:srgbClr val="15617E"/>
                </a:solidFill>
                <a:latin typeface="Poppins"/>
                <a:cs typeface="Calibri"/>
              </a:rPr>
              <a:t>REFERENCES</a:t>
            </a:r>
            <a:endParaRPr lang="en-US" sz="4000" b="1" dirty="0">
              <a:solidFill>
                <a:srgbClr val="15617E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9170707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08D75CB0-AD9B-4834-8559-901094BB0AB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5D8162BFE6647A1FCE95E68A3E855" ma:contentTypeVersion="18" ma:contentTypeDescription="Create a new document." ma:contentTypeScope="" ma:versionID="32f2c8772d48a6fd9a1280a34c1c5994">
  <xsd:schema xmlns:xsd="http://www.w3.org/2001/XMLSchema" xmlns:xs="http://www.w3.org/2001/XMLSchema" xmlns:p="http://schemas.microsoft.com/office/2006/metadata/properties" xmlns:ns2="b24db449-81c2-4cd8-b611-84c1951e7f0e" xmlns:ns3="0bd2c94a-2542-4ce2-99d2-73e192952b1b" targetNamespace="http://schemas.microsoft.com/office/2006/metadata/properties" ma:root="true" ma:fieldsID="78db98de56795858087d2843451d049f" ns2:_="" ns3:_="">
    <xsd:import namespace="b24db449-81c2-4cd8-b611-84c1951e7f0e"/>
    <xsd:import namespace="0bd2c94a-2542-4ce2-99d2-73e192952b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db449-81c2-4cd8-b611-84c1951e7f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a5f796-e337-4f13-a50f-c912a6cbac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2c94a-2542-4ce2-99d2-73e192952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274ffb-333b-41e9-9966-ea7a8829382d}" ma:internalName="TaxCatchAll" ma:showField="CatchAllData" ma:web="0bd2c94a-2542-4ce2-99d2-73e192952b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d2c94a-2542-4ce2-99d2-73e192952b1b" xsi:nil="true"/>
    <MediaServiceKeyPoints xmlns="b24db449-81c2-4cd8-b611-84c1951e7f0e" xsi:nil="true"/>
    <lcf76f155ced4ddcb4097134ff3c332f xmlns="b24db449-81c2-4cd8-b611-84c1951e7f0e">
      <Terms xmlns="http://schemas.microsoft.com/office/infopath/2007/PartnerControls"/>
    </lcf76f155ced4ddcb4097134ff3c332f>
    <SharedWithUsers xmlns="0bd2c94a-2542-4ce2-99d2-73e192952b1b">
      <UserInfo>
        <DisplayName/>
        <AccountId xsi:nil="true"/>
        <AccountType/>
      </UserInfo>
    </SharedWithUsers>
    <MediaLengthInSeconds xmlns="b24db449-81c2-4cd8-b611-84c1951e7f0e" xsi:nil="true"/>
  </documentManagement>
</p:properties>
</file>

<file path=customXml/itemProps1.xml><?xml version="1.0" encoding="utf-8"?>
<ds:datastoreItem xmlns:ds="http://schemas.openxmlformats.org/officeDocument/2006/customXml" ds:itemID="{19E784DE-7C3B-4E91-A0E9-94CF1B5C659E}"/>
</file>

<file path=customXml/itemProps2.xml><?xml version="1.0" encoding="utf-8"?>
<ds:datastoreItem xmlns:ds="http://schemas.openxmlformats.org/officeDocument/2006/customXml" ds:itemID="{342D3C2F-55A5-48C0-9D5A-95C7FF0389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91575F-4C21-47C4-8D13-EB9BE66B536F}">
  <ds:schemaRefs>
    <ds:schemaRef ds:uri="http://purl.org/dc/elements/1.1/"/>
    <ds:schemaRef ds:uri="http://purl.org/dc/terms/"/>
    <ds:schemaRef ds:uri="http://schemas.microsoft.com/office/infopath/2007/PartnerControls"/>
    <ds:schemaRef ds:uri="16c05727-aa75-4e4a-9b5f-8a80a1165891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sharepoint/v3"/>
    <ds:schemaRef ds:uri="230e9df3-be65-4c73-a93b-d1236ebd677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10826</TotalTime>
  <Words>89</Words>
  <Application>Microsoft Macintosh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Gill Sans MT</vt:lpstr>
      <vt:lpstr>Poppins</vt:lpstr>
      <vt:lpstr>Poppins Bold</vt:lpstr>
      <vt:lpstr>Wingdings</vt:lpstr>
      <vt:lpstr>Wingdings 2</vt:lpstr>
      <vt:lpstr>Custom</vt:lpstr>
      <vt:lpstr>PowerPoint Presentation</vt:lpstr>
      <vt:lpstr>What is Finlabs?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Frank Almeyda</dc:creator>
  <cp:lastModifiedBy>Jose Frank Almeyda</cp:lastModifiedBy>
  <cp:revision>3</cp:revision>
  <dcterms:created xsi:type="dcterms:W3CDTF">2024-03-30T03:23:54Z</dcterms:created>
  <dcterms:modified xsi:type="dcterms:W3CDTF">2024-05-20T23:09:25Z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0x010100AA35D8162BFE6647A1FCE95E68A3E855</vt:lpwstr>
  </property>
  <property fmtid="{D5CDD505-2E9C-101B-9397-08002B2CF9AE}" pid="3" name="Order">
    <vt:r8>366400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